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55" r:id="rId2"/>
    <p:sldId id="356" r:id="rId3"/>
    <p:sldId id="357" r:id="rId4"/>
    <p:sldId id="358" r:id="rId5"/>
    <p:sldId id="359" r:id="rId6"/>
    <p:sldId id="360" r:id="rId7"/>
    <p:sldId id="366" r:id="rId8"/>
    <p:sldId id="361" r:id="rId9"/>
    <p:sldId id="365" r:id="rId10"/>
    <p:sldId id="362" r:id="rId11"/>
    <p:sldId id="363" r:id="rId12"/>
    <p:sldId id="364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4660"/>
  </p:normalViewPr>
  <p:slideViewPr>
    <p:cSldViewPr>
      <p:cViewPr varScale="1">
        <p:scale>
          <a:sx n="108" d="100"/>
          <a:sy n="108" d="100"/>
        </p:scale>
        <p:origin x="-19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E4A37-1FA6-4765-BDB2-862810F246F5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E7B88-94FD-4F4E-9BDD-715B7F745D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E7B88-94FD-4F4E-9BDD-715B7F745D66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BB9093C-3730-4DA3-9DB5-79D11E2FB9C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/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26CB4-D484-49FA-861E-31975EB998C6}" type="datetimeFigureOut">
              <a:rPr lang="zh-CN" altLang="en-US" smtClean="0"/>
              <a:pPr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9C8A2-906D-43C6-8B4F-FBA16508C5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827584" y="1700808"/>
            <a:ext cx="7776864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885950" indent="-1885950"/>
            <a:r>
              <a:rPr lang="zh-CN" altLang="en-US" sz="60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第十一章   </a:t>
            </a:r>
            <a:r>
              <a:rPr lang="zh-CN" altLang="en-US" sz="60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因</a:t>
            </a:r>
            <a:r>
              <a:rPr lang="zh-CN" altLang="en-US" sz="60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式分解</a:t>
            </a:r>
            <a:endParaRPr lang="zh-CN" altLang="en-US" sz="60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39552" y="3717032"/>
            <a:ext cx="786569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11.3.1   </a:t>
            </a:r>
            <a:r>
              <a:rPr lang="zh-CN" alt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公式</a:t>
            </a:r>
            <a:r>
              <a:rPr lang="zh-CN" alt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法</a:t>
            </a:r>
            <a:endParaRPr lang="zh-CN" altLang="en-US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81646" y="692138"/>
            <a:ext cx="5256212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endParaRPr lang="zh-CN" altLang="en-US" dirty="0">
              <a:solidFill>
                <a:srgbClr val="CC0000"/>
              </a:solidFill>
              <a:latin typeface="Calibri" panose="020F050202020403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 bwMode="auto">
          <a:xfrm>
            <a:off x="499940" y="144190"/>
            <a:ext cx="2847924" cy="1008062"/>
            <a:chOff x="-1902" y="453"/>
            <a:chExt cx="1633" cy="635"/>
          </a:xfrm>
        </p:grpSpPr>
        <p:pic>
          <p:nvPicPr>
            <p:cNvPr id="3" name="Picture 10" descr="1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02" y="453"/>
              <a:ext cx="1633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2"/>
            <p:cNvSpPr txBox="1">
              <a:spLocks noChangeArrowheads="1"/>
            </p:cNvSpPr>
            <p:nvPr/>
          </p:nvSpPr>
          <p:spPr bwMode="auto">
            <a:xfrm>
              <a:off x="-1766" y="453"/>
              <a:ext cx="1497" cy="63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03" tIns="45700" rIns="91403" bIns="45700" anchor="ctr"/>
            <a:lstStyle/>
            <a:p>
              <a:pPr algn="ctr" defTabSz="923925">
                <a:buFont typeface="Arial" panose="020B0604020202020204" pitchFamily="34" charset="0"/>
                <a:buNone/>
              </a:pPr>
              <a:r>
                <a:rPr lang="en-US" altLang="zh-CN" sz="3200" dirty="0" smtClean="0">
                  <a:solidFill>
                    <a:srgbClr val="CC0000"/>
                  </a:solidFill>
                  <a:ea typeface="黑体" panose="02010609060101010101" pitchFamily="2" charset="-122"/>
                </a:rPr>
                <a:t>A</a:t>
              </a:r>
              <a:r>
                <a:rPr lang="zh-CN" altLang="en-US" sz="3200" dirty="0" smtClean="0">
                  <a:solidFill>
                    <a:srgbClr val="CC0000"/>
                  </a:solidFill>
                  <a:ea typeface="黑体" panose="02010609060101010101" pitchFamily="2" charset="-122"/>
                </a:rPr>
                <a:t>班补充题</a:t>
              </a:r>
              <a:r>
                <a:rPr lang="zh-CN" altLang="en-US" sz="3200" dirty="0" smtClean="0">
                  <a:solidFill>
                    <a:srgbClr val="CC0000"/>
                  </a:solidFill>
                  <a:ea typeface="黑体" panose="02010609060101010101" pitchFamily="2" charset="-122"/>
                </a:rPr>
                <a:t>：</a:t>
              </a:r>
              <a:endParaRPr lang="zh-CN" altLang="en-US" sz="3200" dirty="0">
                <a:solidFill>
                  <a:srgbClr val="CC0000"/>
                </a:solidFill>
                <a:ea typeface="黑体" panose="02010609060101010101" pitchFamily="2" charset="-122"/>
              </a:endParaRPr>
            </a:p>
          </p:txBody>
        </p:sp>
      </p:grpSp>
      <p:sp>
        <p:nvSpPr>
          <p:cNvPr id="5" name="矩形 4"/>
          <p:cNvSpPr/>
          <p:nvPr/>
        </p:nvSpPr>
        <p:spPr>
          <a:xfrm>
            <a:off x="941960" y="822782"/>
            <a:ext cx="5916056" cy="3408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下列各式不能用平方差公式分解的是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zh-CN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B.-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C.49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D.16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-25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42976" y="4500570"/>
            <a:ext cx="6696744" cy="13031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解析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平方差公式中两项的符号必须是异号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故选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14546" y="1977086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928662" y="4000504"/>
            <a:ext cx="6858048" cy="13031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解析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:45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-4)=5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-2)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故选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57224" y="785794"/>
            <a:ext cx="7358114" cy="2546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把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分解因式的结果是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zh-CN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-4)	           </a:t>
            </a:r>
            <a:r>
              <a:rPr lang="en-US" altLang="zh-CN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-20)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	 D.5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-2)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643702" y="1071546"/>
            <a:ext cx="787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566736"/>
            <a:ext cx="7101432" cy="576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如果</a:t>
            </a:r>
            <a:r>
              <a:rPr lang="en-US" altLang="zh-CN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=2013,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那么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zh-CN" altLang="zh-CN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42976" y="1214422"/>
            <a:ext cx="5357850" cy="5762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解析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altLang="zh-CN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4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)=2013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故填</a:t>
            </a:r>
            <a:r>
              <a:rPr lang="en-US" altLang="zh-CN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en-US" altLang="zh-CN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358958" y="609881"/>
            <a:ext cx="1284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5580112" y="2564904"/>
          <a:ext cx="285752" cy="805301"/>
        </p:xfrm>
        <a:graphic>
          <a:graphicData uri="http://schemas.openxmlformats.org/presentationml/2006/ole">
            <p:oleObj spid="_x0000_s71683" name="Equation" r:id="rId3" imgW="139639" imgH="393529" progId="Equation.DSMT4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6357950" y="2571744"/>
          <a:ext cx="292224" cy="754912"/>
        </p:xfrm>
        <a:graphic>
          <a:graphicData uri="http://schemas.openxmlformats.org/presentationml/2006/ole">
            <p:oleObj spid="_x0000_s71682" name="Equation" r:id="rId4" imgW="152334" imgH="393529" progId="Equation.DSMT4">
              <p:embed/>
            </p:oleObj>
          </a:graphicData>
        </a:graphic>
      </p:graphicFrame>
      <p:sp>
        <p:nvSpPr>
          <p:cNvPr id="7" name="矩形 6"/>
          <p:cNvSpPr/>
          <p:nvPr/>
        </p:nvSpPr>
        <p:spPr>
          <a:xfrm>
            <a:off x="827584" y="2071678"/>
            <a:ext cx="8102134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用平方差公式分解因式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(1)9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-16;            (2)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(3)-    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     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971600" y="4869160"/>
          <a:ext cx="6772644" cy="864096"/>
        </p:xfrm>
        <a:graphic>
          <a:graphicData uri="http://schemas.openxmlformats.org/presentationml/2006/ole">
            <p:oleObj spid="_x0000_s71681" name="Equation" r:id="rId5" imgW="3683000" imgH="469900" progId="Equation.DSMT4">
              <p:embed/>
            </p:oleObj>
          </a:graphicData>
        </a:graphic>
      </p:graphicFrame>
      <p:sp>
        <p:nvSpPr>
          <p:cNvPr id="9" name="矩形 8"/>
          <p:cNvSpPr/>
          <p:nvPr/>
        </p:nvSpPr>
        <p:spPr>
          <a:xfrm>
            <a:off x="928694" y="3580919"/>
            <a:ext cx="4572000" cy="11339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:(1)9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-16=(3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+4)(3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+1)(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2"/>
          <p:cNvSpPr txBox="1">
            <a:spLocks noChangeArrowheads="1"/>
          </p:cNvSpPr>
          <p:nvPr/>
        </p:nvSpPr>
        <p:spPr bwMode="auto">
          <a:xfrm>
            <a:off x="0" y="0"/>
            <a:ext cx="2376487" cy="1008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03" tIns="45700" rIns="91403" bIns="45700" anchor="ctr"/>
          <a:lstStyle/>
          <a:p>
            <a:pPr algn="r" defTabSz="923925">
              <a:buFont typeface="Arial" panose="020B0604020202020204" pitchFamily="34" charset="0"/>
              <a:buNone/>
            </a:pPr>
            <a:r>
              <a:rPr lang="zh-CN" altLang="zh-CN" sz="3200" b="1" dirty="0">
                <a:solidFill>
                  <a:srgbClr val="CC0000"/>
                </a:solidFill>
                <a:ea typeface="黑体" panose="02010609060101010101" pitchFamily="2" charset="-122"/>
              </a:rPr>
              <a:t>定向自学：</a:t>
            </a:r>
          </a:p>
        </p:txBody>
      </p:sp>
      <p:sp>
        <p:nvSpPr>
          <p:cNvPr id="8" name="矩形 7"/>
          <p:cNvSpPr/>
          <p:nvPr/>
        </p:nvSpPr>
        <p:spPr>
          <a:xfrm>
            <a:off x="827584" y="836712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填空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+5)(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-5)=</a:t>
            </a:r>
            <a:r>
              <a:rPr lang="zh-CN" altLang="zh-CN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(2)(3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zh-CN" altLang="zh-CN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(3)(3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zh-CN" altLang="zh-CN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它们的结果有什么共同特征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98452" y="3691089"/>
            <a:ext cx="91403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尝试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下式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结果分别写成两个因式的乘积</a:t>
            </a:r>
            <a:r>
              <a:rPr lang="en-US" altLang="zh-C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zh-CN" altLang="zh-CN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-25=</a:t>
            </a:r>
            <a:r>
              <a:rPr lang="zh-CN" altLang="zh-CN" sz="2800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zh-CN" altLang="zh-CN" sz="2800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zh-CN" altLang="zh-CN" sz="2800" b="1" i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zh-CN" altLang="zh-C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19672" y="548680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知识点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：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利</a:t>
            </a:r>
            <a:r>
              <a:rPr lang="zh-CN" altLang="zh-CN" sz="2800" b="1" dirty="0" smtClean="0">
                <a:solidFill>
                  <a:srgbClr val="FF0000"/>
                </a:solidFill>
              </a:rPr>
              <a:t>用平方差公式进行分解</a:t>
            </a:r>
            <a:endParaRPr lang="zh-CN" altLang="zh-CN" sz="2800" b="1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0" y="2708920"/>
            <a:ext cx="9036496" cy="11264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如果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一个二项式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它能够化成</a:t>
            </a: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两个整式的平方差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就可以用平方差公式分解因式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分解成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两个整式的和与差的积</a:t>
            </a:r>
            <a:r>
              <a:rPr lang="en-US" altLang="zh-CN" sz="28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0000FF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23528" y="1268760"/>
            <a:ext cx="68407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1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利用平方差公式的特点进行因式分解</a:t>
            </a:r>
          </a:p>
          <a:p>
            <a:pPr lvl="0"/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请大家观察式子</a:t>
            </a:r>
            <a:r>
              <a:rPr lang="en-US" altLang="zh-CN" sz="3200" b="1" i="1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3200" b="1" baseline="30000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3200" b="1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3200" b="1" i="1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3200" b="1" baseline="30000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找出它的特点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prstClr val="black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83568" y="4149080"/>
            <a:ext cx="77443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如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2800" b="1" baseline="30000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-16=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2800" b="1" baseline="30000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-4</a:t>
            </a:r>
            <a:r>
              <a:rPr lang="en-US" altLang="zh-CN" sz="2800" b="1" baseline="30000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=(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+4)(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-4)</a:t>
            </a:r>
            <a:r>
              <a:rPr lang="en-US" altLang="zh-CN" sz="2800" b="1" i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lvl="0"/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m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-4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n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-(2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n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+2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n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-2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n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prstClr val="black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lvl="0"/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实际上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把平方差公式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(</a:t>
            </a:r>
            <a:r>
              <a:rPr lang="en-US" altLang="zh-CN" sz="2800" b="1" i="1" dirty="0" err="1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err="1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800" b="1" i="1" dirty="0" err="1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)(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)=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反过来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就得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到</a:t>
            </a:r>
            <a:endParaRPr lang="en-US" altLang="zh-CN" sz="2800" b="1" dirty="0" smtClean="0">
              <a:solidFill>
                <a:prstClr val="black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  <a:p>
            <a:pPr lvl="0"/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=(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)(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>
              <a:solidFill>
                <a:prstClr val="black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512" y="0"/>
            <a:ext cx="198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C00000"/>
                </a:solidFill>
                <a:sym typeface="+mn-ea"/>
              </a:rPr>
              <a:t>合作研学：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11560" y="548680"/>
            <a:ext cx="5172036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试着做一做</a:t>
            </a:r>
          </a:p>
          <a:p>
            <a:pPr>
              <a:lnSpc>
                <a:spcPct val="150000"/>
              </a:lnSpc>
            </a:pPr>
            <a:r>
              <a:rPr lang="zh-CN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试着将下面的多项式分解因式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-16=</a:t>
            </a:r>
            <a:r>
              <a:rPr lang="zh-CN" altLang="zh-CN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-4=</a:t>
            </a:r>
            <a:r>
              <a:rPr lang="zh-CN" altLang="zh-CN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=</a:t>
            </a:r>
            <a:r>
              <a:rPr lang="zh-CN" altLang="zh-CN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zh-CN" altLang="zh-CN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(4)4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zh-CN" altLang="zh-CN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zh-CN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14096" y="4248006"/>
            <a:ext cx="4077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答案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+4)(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-4)</a:t>
            </a:r>
          </a:p>
          <a:p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(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+2)(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-2)</a:t>
            </a:r>
          </a:p>
          <a:p>
            <a:endParaRPr lang="en-US" altLang="zh-CN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endParaRPr lang="en-US" altLang="zh-CN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(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4)(2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475656" y="2708920"/>
          <a:ext cx="285750" cy="805180"/>
        </p:xfrm>
        <a:graphic>
          <a:graphicData uri="http://schemas.openxmlformats.org/presentationml/2006/ole">
            <p:oleObj spid="_x0000_s49156" name="Equation" r:id="rId3" imgW="139680" imgH="39348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67744" y="5229200"/>
          <a:ext cx="1950085" cy="720090"/>
        </p:xfrm>
        <a:graphic>
          <a:graphicData uri="http://schemas.openxmlformats.org/presentationml/2006/ole">
            <p:oleObj spid="_x0000_s49157" name="Equation" r:id="rId4" imgW="1168200" imgH="431640" progId="Equation.DSMT4">
              <p:embed/>
            </p:oleObj>
          </a:graphicData>
        </a:graphic>
      </p:graphicFrame>
      <p:sp>
        <p:nvSpPr>
          <p:cNvPr id="7" name="文本框 1"/>
          <p:cNvSpPr txBox="1"/>
          <p:nvPr/>
        </p:nvSpPr>
        <p:spPr>
          <a:xfrm>
            <a:off x="179512" y="0"/>
            <a:ext cx="198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rgbClr val="C00000"/>
                </a:solidFill>
                <a:sym typeface="+mn-ea"/>
              </a:rPr>
              <a:t>合作研学：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57224" y="3071810"/>
            <a:ext cx="72431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(1)4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-9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-(3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0328" y="1017250"/>
            <a:ext cx="7243738" cy="1684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例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把下列各式分解因式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(1)4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      (2)(3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-9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59632" y="4077072"/>
            <a:ext cx="7572428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-9=(3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altLang="zh-CN" sz="2800" b="1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-1+3)(3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-1-3)=(3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+2)(3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-4)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50595" y="334010"/>
            <a:ext cx="22244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展示激学：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571604" y="642918"/>
            <a:ext cx="6880278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例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zh-CN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把下列各式分解因式</a:t>
            </a:r>
            <a:r>
              <a:rPr lang="en-US" altLang="zh-C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71604" y="1500174"/>
            <a:ext cx="6336704" cy="1481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-16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(2)2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ab.</a:t>
            </a:r>
            <a:endParaRPr lang="zh-CN" altLang="zh-CN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620812" y="4286256"/>
            <a:ext cx="8309038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(2)2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-1)=2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+1)(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115616" y="3284984"/>
            <a:ext cx="5544616" cy="65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:(1)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-16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-16)=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-4)(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+4)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C:\Users\ADMINI~1\AppData\Local\Temp\1554101593(1)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08720"/>
            <a:ext cx="867645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本框 2"/>
          <p:cNvSpPr txBox="1"/>
          <p:nvPr/>
        </p:nvSpPr>
        <p:spPr>
          <a:xfrm>
            <a:off x="950595" y="334010"/>
            <a:ext cx="22244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C00000"/>
                </a:solidFill>
              </a:rPr>
              <a:t>展示激学：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4725144"/>
            <a:ext cx="7632848" cy="162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3000"/>
              </a:lnSpc>
            </a:pP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  有的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多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项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式</a:t>
            </a:r>
            <a:r>
              <a:rPr lang="zh-CN" altLang="en-US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利用</a:t>
            </a:r>
            <a:r>
              <a:rPr lang="zh-CN" altLang="en-US" sz="2800" b="1" dirty="0" smtClean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平</a:t>
            </a:r>
            <a:r>
              <a:rPr lang="zh-CN" altLang="en-US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方差公</a:t>
            </a:r>
            <a:r>
              <a:rPr lang="zh-CN" altLang="en-US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式分解后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还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可以继续分解</a:t>
            </a:r>
            <a:r>
              <a:rPr lang="en-US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则需要进一步分解因式</a:t>
            </a:r>
            <a:r>
              <a:rPr lang="en-US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,</a:t>
            </a:r>
            <a:r>
              <a:rPr lang="zh-CN" altLang="zh-CN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直到每个多项式都不能再分解为止</a:t>
            </a:r>
            <a:r>
              <a:rPr lang="en-US" altLang="zh-CN" sz="2800" b="1" i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</a:p>
        </p:txBody>
      </p:sp>
      <p:sp>
        <p:nvSpPr>
          <p:cNvPr id="3" name="矩形 2"/>
          <p:cNvSpPr/>
          <p:nvPr/>
        </p:nvSpPr>
        <p:spPr>
          <a:xfrm>
            <a:off x="2267744" y="404664"/>
            <a:ext cx="4952206" cy="65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平方差公式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: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baseline="300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2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=(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+</a:t>
            </a:r>
            <a:r>
              <a:rPr lang="en-US" altLang="zh-CN" sz="2800" b="1" i="1" dirty="0" err="1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)(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-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)</a:t>
            </a:r>
            <a:r>
              <a:rPr lang="en-US" altLang="zh-CN" sz="2800" b="1" i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  <a:endParaRPr lang="zh-CN" altLang="zh-CN" sz="28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1560" y="1988840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</a:t>
            </a:r>
            <a:r>
              <a:rPr lang="en-US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我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们已学习过的因式分解方法有</a:t>
            </a:r>
            <a:r>
              <a:rPr lang="zh-CN" altLang="zh-CN" sz="2800" b="1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提公因式法</a:t>
            </a:r>
            <a:r>
              <a:rPr lang="zh-CN" altLang="zh-CN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和</a:t>
            </a:r>
            <a:r>
              <a:rPr lang="zh-CN" altLang="zh-CN" sz="2800" b="1" dirty="0" smtClean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运用平方差公式法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.</a:t>
            </a:r>
          </a:p>
          <a:p>
            <a:pPr lvl="0">
              <a:lnSpc>
                <a:spcPct val="120000"/>
              </a:lnSpc>
            </a:pP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</a:t>
            </a:r>
            <a:r>
              <a:rPr lang="en-US" altLang="zh-CN" sz="2800" b="1" i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      </a:t>
            </a:r>
            <a:r>
              <a:rPr lang="zh-CN" altLang="en-US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在应用平方差公式分解因式之前，先看这个多项式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有无公因式</a:t>
            </a:r>
            <a:r>
              <a:rPr lang="zh-CN" altLang="en-US" sz="2800" b="1" dirty="0" smtClean="0">
                <a:solidFill>
                  <a:prstClr val="black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，若有，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先提取公因式，再应用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平方差公式分解因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式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。</a:t>
            </a:r>
            <a:endParaRPr lang="zh-CN" altLang="zh-CN" sz="2800" b="1" dirty="0" smtClean="0">
              <a:solidFill>
                <a:srgbClr val="FF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7504" y="0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精讲领学：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980728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公式中的</a:t>
            </a:r>
            <a:r>
              <a:rPr lang="en-US" altLang="zh-CN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a</a:t>
            </a:r>
            <a:r>
              <a:rPr lang="zh-CN" altLang="en-US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b</a:t>
            </a:r>
            <a:r>
              <a:rPr lang="zh-CN" altLang="en-US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可</a:t>
            </a:r>
            <a:r>
              <a:rPr lang="zh-CN" altLang="en-US" sz="2400" b="1" dirty="0" smtClean="0">
                <a:solidFill>
                  <a:srgbClr val="00B050"/>
                </a:solidFill>
                <a:latin typeface="黑体" pitchFamily="49" charset="-122"/>
                <a:ea typeface="黑体" pitchFamily="49" charset="-122"/>
              </a:rPr>
              <a:t>以是单项式、多项式、还可以是具体的数字。</a:t>
            </a:r>
            <a:endParaRPr lang="zh-CN" altLang="en-US" sz="2400" b="1" dirty="0">
              <a:solidFill>
                <a:srgbClr val="00B05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7504" y="0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反馈固学：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3" cstate="print"/>
          <a:srcRect l="4075" t="13773" r="23972" b="3522"/>
          <a:stretch>
            <a:fillRect/>
          </a:stretch>
        </p:blipFill>
        <p:spPr bwMode="auto">
          <a:xfrm>
            <a:off x="0" y="404664"/>
            <a:ext cx="8712968" cy="6303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665</Words>
  <Application>Microsoft Office PowerPoint</Application>
  <PresentationFormat>全屏显示(4:3)</PresentationFormat>
  <Paragraphs>70</Paragraphs>
  <Slides>12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4" baseType="lpstr">
      <vt:lpstr>Office 主题</vt:lpstr>
      <vt:lpstr>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Microsoft</dc:creator>
  <cp:lastModifiedBy>Administrator</cp:lastModifiedBy>
  <cp:revision>51</cp:revision>
  <dcterms:created xsi:type="dcterms:W3CDTF">2016-09-13T07:51:00Z</dcterms:created>
  <dcterms:modified xsi:type="dcterms:W3CDTF">2019-04-01T06:55:30Z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